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A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8183879" y="0"/>
            <a:ext cx="4005072" cy="6858000"/>
          </a:xfrm>
          <a:prstGeom prst="roundRect">
            <a:avLst>
              <a:gd name="adj" fmla="val 0"/>
            </a:avLst>
          </a:prstGeom>
          <a:solidFill>
            <a:srgbClr val="315CEB"/>
          </a:solidFill>
          <a:ln>
            <a:solidFill>
              <a:srgbClr val="315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9281160" y="0"/>
            <a:ext cx="2907792" cy="6858000"/>
          </a:xfrm>
          <a:prstGeom prst="roundRect">
            <a:avLst>
              <a:gd name="adj" fmla="val 0"/>
            </a:avLst>
          </a:prstGeom>
          <a:solidFill>
            <a:srgbClr val="16B8D4"/>
          </a:solidFill>
          <a:ln>
            <a:solidFill>
              <a:srgbClr val="16B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685800"/>
            <a:ext cx="704088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16B8D4"/>
                </a:solidFill>
                <a:latin typeface="Aptos"/>
              </a:defRPr>
            </a:pPr>
            <a:r>
              <a:t>[CONFERENCE TITLE]  •  [CONFERENCE CODE]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325880"/>
            <a:ext cx="71323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400" b="1">
                <a:solidFill>
                  <a:srgbClr val="FFFFFF"/>
                </a:solidFill>
                <a:latin typeface="Aptos"/>
              </a:defRPr>
            </a:pPr>
            <a:r>
              <a:t>Your research presentation title goes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310128"/>
            <a:ext cx="704088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Aptos"/>
              </a:defRPr>
            </a:pPr>
            <a:r>
              <a:t>[Presenter Name]¹*, [Co-author Name]²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767328"/>
            <a:ext cx="71323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D3E1F7"/>
                </a:solidFill>
                <a:latin typeface="Aptos"/>
              </a:defRPr>
            </a:pPr>
            <a:r>
              <a:t>¹ Department, Institution, Country</a:t>
            </a:r>
            <a:br/>
            <a:r>
              <a:t>² Department, Institution, Country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4983480"/>
            <a:ext cx="4937760" cy="658368"/>
          </a:xfrm>
          <a:prstGeom prst="roundRect">
            <a:avLst>
              <a:gd name="adj" fmla="val 18000"/>
            </a:avLst>
          </a:prstGeom>
          <a:solidFill>
            <a:srgbClr val="0C305E"/>
          </a:solidFill>
          <a:ln>
            <a:solidFill>
              <a:srgbClr val="0C30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5166360"/>
            <a:ext cx="4526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FFFFFF"/>
                </a:solidFill>
                <a:latin typeface="Aptos"/>
              </a:defRPr>
            </a:pPr>
            <a:r>
              <a:t>Submission ID: [ID]  •  ORCID: [ORCID]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6016752"/>
            <a:ext cx="70408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0">
                <a:solidFill>
                  <a:srgbClr val="D3E1F7"/>
                </a:solidFill>
                <a:latin typeface="Aptos"/>
              </a:defRPr>
            </a:pPr>
            <a:r>
              <a:t>Presentation type: In-person / Virtual / Poster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69680" y="1005840"/>
            <a:ext cx="2651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FFFFFF"/>
                </a:solidFill>
                <a:latin typeface="Aptos"/>
              </a:defRPr>
            </a:pPr>
            <a:r>
              <a:t>KEY MESSAGE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0" y="1508760"/>
            <a:ext cx="2514600" cy="2560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100" b="1">
                <a:solidFill>
                  <a:srgbClr val="071A35"/>
                </a:solidFill>
                <a:latin typeface="Aptos"/>
              </a:defRPr>
            </a:pPr>
            <a:r>
              <a:t>Use this space for one memorable statement that tells the audience why your work matters.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69680" y="5166360"/>
            <a:ext cx="2286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071A35"/>
                </a:solidFill>
                <a:latin typeface="Aptos"/>
              </a:defRPr>
            </a:pPr>
            <a:r>
              <a:t>20 min talk</a:t>
            </a:r>
            <a:br/>
            <a:r>
              <a:t>+ discussion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97840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071A35"/>
                </a:solidFill>
                <a:latin typeface="Aptos"/>
              </a:defRPr>
            </a:pPr>
            <a:r>
              <a:t>Research story 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96112"/>
            <a:ext cx="9784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607087"/>
                </a:solidFill>
                <a:latin typeface="Aptos"/>
              </a:defRPr>
            </a:pPr>
            <a:r>
              <a:t>A simple narrative helps international audiences follow the contribution.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554480"/>
            <a:ext cx="2514600" cy="356616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94360" y="1554480"/>
            <a:ext cx="2514600" cy="164592"/>
          </a:xfrm>
          <a:prstGeom prst="roundRect">
            <a:avLst>
              <a:gd name="adj" fmla="val 0"/>
            </a:avLst>
          </a:prstGeom>
          <a:solidFill>
            <a:srgbClr val="315CEB"/>
          </a:solidFill>
          <a:ln>
            <a:solidFill>
              <a:srgbClr val="315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5528" y="1847088"/>
            <a:ext cx="731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315CEB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286000"/>
            <a:ext cx="21031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000" b="1">
                <a:solidFill>
                  <a:srgbClr val="071A35"/>
                </a:solidFill>
                <a:latin typeface="Aptos"/>
              </a:defRPr>
            </a:pPr>
            <a:r>
              <a:t>Problem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971800"/>
            <a:ext cx="201168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607087"/>
                </a:solidFill>
                <a:latin typeface="Aptos"/>
              </a:defRPr>
            </a:pPr>
            <a:r>
              <a:t>What challenge or gap are you solving?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79" y="1554480"/>
            <a:ext cx="2514600" cy="356616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83279" y="1554480"/>
            <a:ext cx="2514600" cy="164592"/>
          </a:xfrm>
          <a:prstGeom prst="roundRect">
            <a:avLst>
              <a:gd name="adj" fmla="val 0"/>
            </a:avLst>
          </a:prstGeom>
          <a:solidFill>
            <a:srgbClr val="0E8F8F"/>
          </a:solidFill>
          <a:ln>
            <a:solidFill>
              <a:srgbClr val="0E8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84448" y="1847088"/>
            <a:ext cx="731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0E8F8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84448" y="2286000"/>
            <a:ext cx="21031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000" b="1">
                <a:solidFill>
                  <a:srgbClr val="071A35"/>
                </a:solidFill>
                <a:latin typeface="Aptos"/>
              </a:defRPr>
            </a:pPr>
            <a:r>
              <a:t>Approach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4448" y="2971800"/>
            <a:ext cx="201168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607087"/>
                </a:solidFill>
                <a:latin typeface="Aptos"/>
              </a:defRPr>
            </a:pPr>
            <a:r>
              <a:t>What did you do differently?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1554480"/>
            <a:ext cx="2514600" cy="356616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172200" y="1554480"/>
            <a:ext cx="2514600" cy="164592"/>
          </a:xfrm>
          <a:prstGeom prst="roundRect">
            <a:avLst>
              <a:gd name="adj" fmla="val 0"/>
            </a:avLst>
          </a:prstGeom>
          <a:solidFill>
            <a:srgbClr val="16B8D4"/>
          </a:solidFill>
          <a:ln>
            <a:solidFill>
              <a:srgbClr val="16B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73368" y="1847088"/>
            <a:ext cx="731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16B8D4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3368" y="2286000"/>
            <a:ext cx="21031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000" b="1">
                <a:solidFill>
                  <a:srgbClr val="071A35"/>
                </a:solidFill>
                <a:latin typeface="Aptos"/>
              </a:defRPr>
            </a:pPr>
            <a:r>
              <a:t>Finding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3368" y="2971800"/>
            <a:ext cx="201168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607087"/>
                </a:solidFill>
                <a:latin typeface="Aptos"/>
              </a:defRPr>
            </a:pPr>
            <a:r>
              <a:t>What is the strongest evidence?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61119" y="1554480"/>
            <a:ext cx="2514600" cy="356616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961119" y="1554480"/>
            <a:ext cx="2514600" cy="164592"/>
          </a:xfrm>
          <a:prstGeom prst="roundRect">
            <a:avLst>
              <a:gd name="adj" fmla="val 0"/>
            </a:avLst>
          </a:prstGeom>
          <a:solidFill>
            <a:srgbClr val="F0B74E"/>
          </a:solidFill>
          <a:ln>
            <a:solidFill>
              <a:srgbClr val="F0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62288" y="1847088"/>
            <a:ext cx="731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F0B74E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62288" y="2286000"/>
            <a:ext cx="21031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000" b="1">
                <a:solidFill>
                  <a:srgbClr val="071A35"/>
                </a:solidFill>
                <a:latin typeface="Aptos"/>
              </a:defRPr>
            </a:pPr>
            <a:r>
              <a:t>Impact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62288" y="2971800"/>
            <a:ext cx="201168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0">
                <a:solidFill>
                  <a:srgbClr val="607087"/>
                </a:solidFill>
                <a:latin typeface="Aptos"/>
              </a:defRPr>
            </a:pPr>
            <a:r>
              <a:t>Why should the audience care?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537960"/>
            <a:ext cx="7315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A0B1CC"/>
                </a:solidFill>
                <a:latin typeface="Aptos"/>
              </a:defRPr>
            </a:pPr>
            <a:r>
              <a:t>[Presenter Name]  •  [Institution]  •  [CODE]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89920" y="6537960"/>
            <a:ext cx="914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1">
                <a:solidFill>
                  <a:srgbClr val="A0B1CC"/>
                </a:solidFill>
                <a:latin typeface="Aptos"/>
              </a:defRPr>
            </a:pPr>
            <a:r>
              <a:t>Research Conference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A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t>Methods / workflow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896112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B1C3DC"/>
                </a:solidFill>
                <a:latin typeface="Aptos"/>
              </a:defRPr>
            </a:pPr>
            <a:r>
              <a:t>Replace the sample sequence with your actual research process.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600200"/>
            <a:ext cx="2331720" cy="3154680"/>
          </a:xfrm>
          <a:prstGeom prst="roundRect">
            <a:avLst>
              <a:gd name="adj" fmla="val 18000"/>
            </a:avLst>
          </a:prstGeom>
          <a:solidFill>
            <a:srgbClr val="102E54"/>
          </a:solidFill>
          <a:ln>
            <a:solidFill>
              <a:srgbClr val="102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" y="1810512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>
                <a:solidFill>
                  <a:srgbClr val="16B8D4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2331720"/>
            <a:ext cx="1874519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Aptos"/>
              </a:defRPr>
            </a:pPr>
            <a:r>
              <a:t>Input / cohort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3035808"/>
            <a:ext cx="1874519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D2E2F7"/>
                </a:solidFill>
                <a:latin typeface="Aptos"/>
              </a:defRPr>
            </a:pPr>
            <a:r>
              <a:t>Define data, samples or design input.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90088" y="2761488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200" b="1">
                <a:solidFill>
                  <a:srgbClr val="16B8D4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83279" y="1600200"/>
            <a:ext cx="2331720" cy="3154680"/>
          </a:xfrm>
          <a:prstGeom prst="roundRect">
            <a:avLst>
              <a:gd name="adj" fmla="val 18000"/>
            </a:avLst>
          </a:prstGeom>
          <a:solidFill>
            <a:srgbClr val="102E54"/>
          </a:solidFill>
          <a:ln>
            <a:solidFill>
              <a:srgbClr val="102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47872" y="1810512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>
                <a:solidFill>
                  <a:srgbClr val="16B8D4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47872" y="2331720"/>
            <a:ext cx="1874519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Aptos"/>
              </a:defRPr>
            </a:pPr>
            <a:r>
              <a:t>Method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47872" y="3035808"/>
            <a:ext cx="1874519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D2E2F7"/>
                </a:solidFill>
                <a:latin typeface="Aptos"/>
              </a:defRPr>
            </a:pPr>
            <a:r>
              <a:t>Experiment, model or analytical approach.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9008" y="2761488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200" b="1">
                <a:solidFill>
                  <a:srgbClr val="16B8D4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2200" y="1600200"/>
            <a:ext cx="2331720" cy="3154680"/>
          </a:xfrm>
          <a:prstGeom prst="roundRect">
            <a:avLst>
              <a:gd name="adj" fmla="val 18000"/>
            </a:avLst>
          </a:prstGeom>
          <a:solidFill>
            <a:srgbClr val="102E54"/>
          </a:solidFill>
          <a:ln>
            <a:solidFill>
              <a:srgbClr val="102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36792" y="1810512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>
                <a:solidFill>
                  <a:srgbClr val="16B8D4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36792" y="2331720"/>
            <a:ext cx="1874519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Aptos"/>
              </a:defRPr>
            </a:pPr>
            <a:r>
              <a:t>Validation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36792" y="3035808"/>
            <a:ext cx="1874519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D2E2F7"/>
                </a:solidFill>
                <a:latin typeface="Aptos"/>
              </a:defRPr>
            </a:pPr>
            <a:r>
              <a:t>Controls, benchmarks or verification.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67928" y="2761488"/>
            <a:ext cx="3200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200" b="1">
                <a:solidFill>
                  <a:srgbClr val="16B8D4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61119" y="1600200"/>
            <a:ext cx="2331720" cy="3154680"/>
          </a:xfrm>
          <a:prstGeom prst="roundRect">
            <a:avLst>
              <a:gd name="adj" fmla="val 18000"/>
            </a:avLst>
          </a:prstGeom>
          <a:solidFill>
            <a:srgbClr val="102E54"/>
          </a:solidFill>
          <a:ln>
            <a:solidFill>
              <a:srgbClr val="102E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25711" y="1810512"/>
            <a:ext cx="4572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200" b="1">
                <a:solidFill>
                  <a:srgbClr val="16B8D4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25711" y="2331720"/>
            <a:ext cx="1874519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800" b="1">
                <a:solidFill>
                  <a:srgbClr val="FFFFFF"/>
                </a:solidFill>
                <a:latin typeface="Aptos"/>
              </a:defRPr>
            </a:pPr>
            <a:r>
              <a:t>Output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25711" y="3035808"/>
            <a:ext cx="1874519" cy="1234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D2E2F7"/>
                </a:solidFill>
                <a:latin typeface="Aptos"/>
              </a:defRPr>
            </a:pPr>
            <a:r>
              <a:t>Primary result or derived evidence.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537960"/>
            <a:ext cx="7315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A0B1CC"/>
                </a:solidFill>
                <a:latin typeface="Aptos"/>
              </a:defRPr>
            </a:pPr>
            <a:r>
              <a:t>[Presenter Name]  •  [Institution]  •  [CODE]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89920" y="6537960"/>
            <a:ext cx="914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1">
                <a:solidFill>
                  <a:srgbClr val="A0B1CC"/>
                </a:solidFill>
                <a:latin typeface="Aptos"/>
              </a:defRPr>
            </a:pPr>
            <a:r>
              <a:t>Research Conference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071A35"/>
                </a:solidFill>
                <a:latin typeface="Aptos"/>
              </a:defRPr>
            </a:pPr>
            <a:r>
              <a:t>Key results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14400"/>
            <a:ext cx="100584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607087"/>
                </a:solidFill>
                <a:latin typeface="Aptos"/>
              </a:defRPr>
            </a:pPr>
            <a:r>
              <a:t>Use the page for evidence—not a paragraph. Replace placeholders with charts, images or quantified findings.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554480"/>
            <a:ext cx="6903720" cy="4389120"/>
          </a:xfrm>
          <a:prstGeom prst="roundRect">
            <a:avLst>
              <a:gd name="adj" fmla="val 18000"/>
            </a:avLst>
          </a:prstGeom>
          <a:solidFill>
            <a:srgbClr val="F5F8FC"/>
          </a:solidFill>
          <a:ln>
            <a:solidFill>
              <a:srgbClr val="F5F8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74519"/>
            <a:ext cx="6263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200" b="1">
                <a:solidFill>
                  <a:srgbClr val="315CEB"/>
                </a:solidFill>
                <a:latin typeface="Aptos"/>
              </a:defRPr>
            </a:pPr>
            <a:r>
              <a:t>PRIMARY FIGURE / GRAPH AREA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4160520"/>
            <a:ext cx="566928" cy="1005840"/>
          </a:xfrm>
          <a:prstGeom prst="roundRect">
            <a:avLst>
              <a:gd name="adj" fmla="val 0"/>
            </a:avLst>
          </a:prstGeom>
          <a:solidFill>
            <a:srgbClr val="315CEB"/>
          </a:solidFill>
          <a:ln>
            <a:solidFill>
              <a:srgbClr val="315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2194560" y="3154680"/>
            <a:ext cx="566928" cy="2011680"/>
          </a:xfrm>
          <a:prstGeom prst="roundRect">
            <a:avLst>
              <a:gd name="adj" fmla="val 0"/>
            </a:avLst>
          </a:prstGeom>
          <a:solidFill>
            <a:srgbClr val="315CEB"/>
          </a:solidFill>
          <a:ln>
            <a:solidFill>
              <a:srgbClr val="315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3246120" y="2423160"/>
            <a:ext cx="566928" cy="2743200"/>
          </a:xfrm>
          <a:prstGeom prst="roundRect">
            <a:avLst>
              <a:gd name="adj" fmla="val 0"/>
            </a:avLst>
          </a:prstGeom>
          <a:solidFill>
            <a:srgbClr val="315CEB"/>
          </a:solidFill>
          <a:ln>
            <a:solidFill>
              <a:srgbClr val="315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297679" y="2880360"/>
            <a:ext cx="566928" cy="2286000"/>
          </a:xfrm>
          <a:prstGeom prst="roundRect">
            <a:avLst>
              <a:gd name="adj" fmla="val 0"/>
            </a:avLst>
          </a:prstGeom>
          <a:solidFill>
            <a:srgbClr val="315CEB"/>
          </a:solidFill>
          <a:ln>
            <a:solidFill>
              <a:srgbClr val="315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349240" y="1965960"/>
            <a:ext cx="566928" cy="3200400"/>
          </a:xfrm>
          <a:prstGeom prst="roundRect">
            <a:avLst>
              <a:gd name="adj" fmla="val 0"/>
            </a:avLst>
          </a:prstGeom>
          <a:solidFill>
            <a:srgbClr val="16B8D4"/>
          </a:solidFill>
          <a:ln>
            <a:solidFill>
              <a:srgbClr val="16B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1005840" y="5166360"/>
            <a:ext cx="5715000" cy="0"/>
          </a:xfrm>
          <a:prstGeom prst="line">
            <a:avLst/>
          </a:prstGeom>
          <a:ln w="12700">
            <a:solidFill>
              <a:srgbClr val="96A5B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4400" y="5349240"/>
            <a:ext cx="6217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0">
                <a:solidFill>
                  <a:srgbClr val="607087"/>
                </a:solidFill>
                <a:latin typeface="Aptos"/>
              </a:defRPr>
            </a:pPr>
            <a:r>
              <a:t>Replace with your actual chart / figure and label axes clearly.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818120" y="1554480"/>
            <a:ext cx="3794760" cy="1143000"/>
          </a:xfrm>
          <a:prstGeom prst="roundRect">
            <a:avLst>
              <a:gd name="adj" fmla="val 18000"/>
            </a:avLst>
          </a:prstGeom>
          <a:solidFill>
            <a:srgbClr val="071A35"/>
          </a:solidFill>
          <a:ln>
            <a:solidFill>
              <a:srgbClr val="071A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92440" y="1810512"/>
            <a:ext cx="32461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16B8D4"/>
                </a:solidFill>
                <a:latin typeface="Aptos"/>
              </a:defRPr>
            </a:pPr>
            <a:r>
              <a:t>MAIN FINDING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2148840"/>
            <a:ext cx="3108960" cy="3474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>
                <a:solidFill>
                  <a:srgbClr val="FFFFFF"/>
                </a:solidFill>
                <a:latin typeface="Aptos"/>
              </a:defRPr>
            </a:pPr>
            <a:r>
              <a:t>[e.g., +34% performance]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18120" y="2907792"/>
            <a:ext cx="3794760" cy="128016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DC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92440" y="3172968"/>
            <a:ext cx="3200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315CEB"/>
                </a:solidFill>
                <a:latin typeface="Aptos"/>
              </a:defRPr>
            </a:pPr>
            <a:r>
              <a:t>STATISTICAL / TECHNICAL NOTE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2440" y="3520440"/>
            <a:ext cx="30632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071A35"/>
                </a:solidFill>
                <a:latin typeface="Aptos"/>
              </a:defRPr>
            </a:pPr>
            <a:r>
              <a:t>n = [ ]; p = [ ]; CI = [ ]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818120" y="4407408"/>
            <a:ext cx="3794760" cy="1536192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DCE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2440" y="4645152"/>
            <a:ext cx="3200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0E8F8F"/>
                </a:solidFill>
                <a:latin typeface="Aptos"/>
              </a:defRPr>
            </a:pPr>
            <a:r>
              <a:t>TAKEAWAY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92440" y="4992624"/>
            <a:ext cx="306324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071A35"/>
                </a:solidFill>
                <a:latin typeface="Aptos"/>
              </a:defRPr>
            </a:pPr>
            <a:r>
              <a:t>One sentence explaining the meaning of the result.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537960"/>
            <a:ext cx="7315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A0B1CC"/>
                </a:solidFill>
                <a:latin typeface="Aptos"/>
              </a:defRPr>
            </a:pPr>
            <a:r>
              <a:t>[Presenter Name]  •  [Institution]  •  [CODE]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89920" y="6537960"/>
            <a:ext cx="914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1">
                <a:solidFill>
                  <a:srgbClr val="A0B1CC"/>
                </a:solidFill>
                <a:latin typeface="Aptos"/>
              </a:defRPr>
            </a:pPr>
            <a:r>
              <a:t>Research Conference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071A35"/>
                </a:solidFill>
                <a:latin typeface="Aptos"/>
              </a:defRPr>
            </a:pPr>
            <a:r>
              <a:t>Discussion &amp; significance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417320"/>
            <a:ext cx="10835640" cy="118872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5800" y="1417320"/>
            <a:ext cx="146304" cy="1188720"/>
          </a:xfrm>
          <a:prstGeom prst="roundRect">
            <a:avLst>
              <a:gd name="adj" fmla="val 0"/>
            </a:avLst>
          </a:prstGeom>
          <a:solidFill>
            <a:srgbClr val="315CEB"/>
          </a:solidFill>
          <a:ln>
            <a:solidFill>
              <a:srgbClr val="315C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87552" y="1645920"/>
            <a:ext cx="2194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071A35"/>
                </a:solidFill>
                <a:latin typeface="Aptos"/>
              </a:defRPr>
            </a:pPr>
            <a:r>
              <a:t>What changed?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08960" y="1618488"/>
            <a:ext cx="790956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07087"/>
                </a:solidFill>
                <a:latin typeface="Aptos"/>
              </a:defRPr>
            </a:pPr>
            <a:r>
              <a:t>State how the evidence changes understanding or practice.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898648"/>
            <a:ext cx="10835640" cy="118872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85800" y="2898648"/>
            <a:ext cx="146304" cy="1188720"/>
          </a:xfrm>
          <a:prstGeom prst="roundRect">
            <a:avLst>
              <a:gd name="adj" fmla="val 0"/>
            </a:avLst>
          </a:prstGeom>
          <a:solidFill>
            <a:srgbClr val="0E8F8F"/>
          </a:solidFill>
          <a:ln>
            <a:solidFill>
              <a:srgbClr val="0E8F8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87552" y="3127248"/>
            <a:ext cx="2194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071A35"/>
                </a:solidFill>
                <a:latin typeface="Aptos"/>
              </a:defRPr>
            </a:pPr>
            <a:r>
              <a:t>Why it matters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08960" y="3099816"/>
            <a:ext cx="790956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07087"/>
                </a:solidFill>
                <a:latin typeface="Aptos"/>
              </a:defRPr>
            </a:pPr>
            <a:r>
              <a:t>Connect the result to scientific, clinical, engineering or policy relevance.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4379976"/>
            <a:ext cx="10835640" cy="118872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85800" y="4379976"/>
            <a:ext cx="146304" cy="1188720"/>
          </a:xfrm>
          <a:prstGeom prst="roundRect">
            <a:avLst>
              <a:gd name="adj" fmla="val 0"/>
            </a:avLst>
          </a:prstGeom>
          <a:solidFill>
            <a:srgbClr val="F0B74E"/>
          </a:solidFill>
          <a:ln>
            <a:solidFill>
              <a:srgbClr val="F0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87552" y="4608576"/>
            <a:ext cx="219456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600" b="1">
                <a:solidFill>
                  <a:srgbClr val="071A35"/>
                </a:solidFill>
                <a:latin typeface="Aptos"/>
              </a:defRPr>
            </a:pPr>
            <a:r>
              <a:t>Limitations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08960" y="4581144"/>
            <a:ext cx="7909560" cy="6583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0">
                <a:solidFill>
                  <a:srgbClr val="607087"/>
                </a:solidFill>
                <a:latin typeface="Aptos"/>
              </a:defRPr>
            </a:pPr>
            <a:r>
              <a:t>Be transparent about uncertainty, scope and assumptions.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537960"/>
            <a:ext cx="7315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A0B1CC"/>
                </a:solidFill>
                <a:latin typeface="Aptos"/>
              </a:defRPr>
            </a:pPr>
            <a:r>
              <a:t>[Presenter Name]  •  [Institution]  •  [CODE]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0" y="6537960"/>
            <a:ext cx="914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1">
                <a:solidFill>
                  <a:srgbClr val="A0B1CC"/>
                </a:solidFill>
                <a:latin typeface="Aptos"/>
              </a:defRPr>
            </a:pPr>
            <a:r>
              <a:t>Research Conference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A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502920"/>
            <a:ext cx="98755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3000" b="1">
                <a:solidFill>
                  <a:srgbClr val="FFFFFF"/>
                </a:solidFill>
                <a:latin typeface="Aptos"/>
              </a:defRPr>
            </a:pPr>
            <a:r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051560"/>
            <a:ext cx="978408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0">
                <a:solidFill>
                  <a:srgbClr val="B4C5DC"/>
                </a:solidFill>
                <a:latin typeface="Aptos"/>
              </a:defRPr>
            </a:pPr>
            <a:r>
              <a:t>End with three things you want the audience to remember.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78308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16B8D4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1737360"/>
            <a:ext cx="74066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>
                <a:solidFill>
                  <a:srgbClr val="FFFFFF"/>
                </a:solidFill>
                <a:latin typeface="Aptos"/>
              </a:defRPr>
            </a:pPr>
            <a:r>
              <a:t>Your strongest conclusion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17320" y="2286000"/>
            <a:ext cx="8275320" cy="0"/>
          </a:xfrm>
          <a:prstGeom prst="line">
            <a:avLst/>
          </a:prstGeom>
          <a:ln w="12700">
            <a:solidFill>
              <a:srgbClr val="2C4D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13232" y="292608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16B8D4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2880360"/>
            <a:ext cx="74066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>
                <a:solidFill>
                  <a:srgbClr val="FFFFFF"/>
                </a:solidFill>
                <a:latin typeface="Aptos"/>
              </a:defRPr>
            </a:pPr>
            <a:r>
              <a:t>The most important implication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17320" y="3429000"/>
            <a:ext cx="8275320" cy="0"/>
          </a:xfrm>
          <a:prstGeom prst="line">
            <a:avLst/>
          </a:prstGeom>
          <a:ln w="12700">
            <a:solidFill>
              <a:srgbClr val="2C4D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13232" y="4069080"/>
            <a:ext cx="5029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200" b="1">
                <a:solidFill>
                  <a:srgbClr val="16B8D4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4023360"/>
            <a:ext cx="74066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900" b="1">
                <a:solidFill>
                  <a:srgbClr val="FFFFFF"/>
                </a:solidFill>
                <a:latin typeface="Aptos"/>
              </a:defRPr>
            </a:pPr>
            <a:r>
              <a:t>The next research or implementation step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17320" y="4572000"/>
            <a:ext cx="8275320" cy="0"/>
          </a:xfrm>
          <a:prstGeom prst="line">
            <a:avLst/>
          </a:prstGeom>
          <a:ln w="12700">
            <a:solidFill>
              <a:srgbClr val="2C4D7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9052560" y="1554480"/>
            <a:ext cx="2468880" cy="4114800"/>
          </a:xfrm>
          <a:prstGeom prst="roundRect">
            <a:avLst>
              <a:gd name="adj" fmla="val 18000"/>
            </a:avLst>
          </a:prstGeom>
          <a:solidFill>
            <a:srgbClr val="16B8D4"/>
          </a:solidFill>
          <a:ln>
            <a:solidFill>
              <a:srgbClr val="16B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372600" y="1874519"/>
            <a:ext cx="18288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071A35"/>
                </a:solidFill>
                <a:latin typeface="Aptos"/>
              </a:defRPr>
            </a:pPr>
            <a:r>
              <a:t>CONTACT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72600" y="2423160"/>
            <a:ext cx="182880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400" b="1">
                <a:solidFill>
                  <a:srgbClr val="071A35"/>
                </a:solidFill>
                <a:latin typeface="Aptos"/>
              </a:defRPr>
            </a:pPr>
            <a:r>
              <a:t>[Presenter]</a:t>
            </a:r>
            <a:br/>
            <a:r>
              <a:t>[Institution]</a:t>
            </a:r>
            <a:br/>
            <a:r>
              <a:t>[Email]</a:t>
            </a:r>
            <a:br/>
            <a:r>
              <a:t>[ORCID]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72600" y="4846320"/>
            <a:ext cx="1828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400" b="1">
                <a:solidFill>
                  <a:srgbClr val="071A35"/>
                </a:solidFill>
                <a:latin typeface="Aptos"/>
              </a:defRPr>
            </a:pPr>
            <a:r>
              <a:t>Thank you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537960"/>
            <a:ext cx="73152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00" b="0">
                <a:solidFill>
                  <a:srgbClr val="A0B1CC"/>
                </a:solidFill>
                <a:latin typeface="Aptos"/>
              </a:defRPr>
            </a:pPr>
            <a:r>
              <a:t>[Presenter Name]  •  [Institution]  •  [CODE]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89920" y="6537960"/>
            <a:ext cx="9144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00" b="1">
                <a:solidFill>
                  <a:srgbClr val="A0B1CC"/>
                </a:solidFill>
                <a:latin typeface="Aptos"/>
              </a:defRPr>
            </a:pPr>
            <a:r>
              <a:t>Research Conference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